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
  </p:notesMasterIdLst>
  <p:sldIdLst>
    <p:sldId id="264" r:id="rId2"/>
    <p:sldId id="266" r:id="rId3"/>
    <p:sldId id="265" r:id="rId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9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2F61"/>
    <a:srgbClr val="1E438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70" d="100"/>
          <a:sy n="70" d="100"/>
        </p:scale>
        <p:origin x="1180" y="52"/>
      </p:cViewPr>
      <p:guideLst>
        <p:guide orient="horz" pos="2160"/>
        <p:guide pos="290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10"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dav, Tushar" userId="b08ee01a-3979-4149-9bc6-acbd017824f8" providerId="ADAL" clId="{CEF2EA34-6D6F-46B5-AC7B-B0D8C4ED5EE5}"/>
    <pc:docChg chg="delSld">
      <pc:chgData name="Yadav, Tushar" userId="b08ee01a-3979-4149-9bc6-acbd017824f8" providerId="ADAL" clId="{CEF2EA34-6D6F-46B5-AC7B-B0D8C4ED5EE5}" dt="2025-04-04T09:34:30.585" v="0" actId="47"/>
      <pc:docMkLst>
        <pc:docMk/>
      </pc:docMkLst>
      <pc:sldChg chg="del">
        <pc:chgData name="Yadav, Tushar" userId="b08ee01a-3979-4149-9bc6-acbd017824f8" providerId="ADAL" clId="{CEF2EA34-6D6F-46B5-AC7B-B0D8C4ED5EE5}" dt="2025-04-04T09:34:30.585" v="0" actId="47"/>
        <pc:sldMkLst>
          <pc:docMk/>
          <pc:sldMk cId="0" sldId="257"/>
        </pc:sldMkLst>
      </pc:sldChg>
      <pc:sldChg chg="del">
        <pc:chgData name="Yadav, Tushar" userId="b08ee01a-3979-4149-9bc6-acbd017824f8" providerId="ADAL" clId="{CEF2EA34-6D6F-46B5-AC7B-B0D8C4ED5EE5}" dt="2025-04-04T09:34:30.585" v="0" actId="47"/>
        <pc:sldMkLst>
          <pc:docMk/>
          <pc:sldMk cId="1029456310" sldId="262"/>
        </pc:sldMkLst>
      </pc:sldChg>
      <pc:sldChg chg="del">
        <pc:chgData name="Yadav, Tushar" userId="b08ee01a-3979-4149-9bc6-acbd017824f8" providerId="ADAL" clId="{CEF2EA34-6D6F-46B5-AC7B-B0D8C4ED5EE5}" dt="2025-04-04T09:34:30.585" v="0" actId="47"/>
        <pc:sldMkLst>
          <pc:docMk/>
          <pc:sldMk cId="927040207" sldId="263"/>
        </pc:sldMkLst>
      </pc:sldChg>
      <pc:sldChg chg="del">
        <pc:chgData name="Yadav, Tushar" userId="b08ee01a-3979-4149-9bc6-acbd017824f8" providerId="ADAL" clId="{CEF2EA34-6D6F-46B5-AC7B-B0D8C4ED5EE5}" dt="2025-04-04T09:34:30.585" v="0" actId="47"/>
        <pc:sldMkLst>
          <pc:docMk/>
          <pc:sldMk cId="2336637215" sldId="267"/>
        </pc:sldMkLst>
      </pc:sldChg>
    </pc:docChg>
  </pc:docChgLst>
</pc:chgInfo>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BA05BE-F335-4F18-AB21-E4CBC81EFFFD}" type="datetimeFigureOut">
              <a:rPr lang="en-US" smtClean="0"/>
              <a:t>4/4/2025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9C2B78-1674-4BAA-B74C-B6CA85C12E8C}" type="slidenum">
              <a:rPr lang="en-US" smtClean="0"/>
              <a:t>‹#›</a:t>
            </a:fld>
            <a:endParaRPr lang="en-US"/>
          </a:p>
        </p:txBody>
      </p:sp>
    </p:spTree>
    <p:extLst>
      <p:ext uri="{BB962C8B-B14F-4D97-AF65-F5344CB8AC3E}">
        <p14:creationId xmlns:p14="http://schemas.microsoft.com/office/powerpoint/2010/main" val="38539272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4/4/2025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4/4/2025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4/4/2025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4/4/2025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4/4/2025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4/4/2025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4/4/2025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4/4/2025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4/4/2025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4/4/2025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4/4/2025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4/4/2025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56032" y="1325879"/>
            <a:ext cx="5833872" cy="4379977"/>
          </a:xfrm>
        </p:spPr>
        <p:txBody>
          <a:bodyPr>
            <a:normAutofit/>
          </a:bodyPr>
          <a:lstStyle/>
          <a:p>
            <a:pPr marL="0" indent="0">
              <a:buNone/>
            </a:pPr>
            <a:r>
              <a:rPr lang="en-US" sz="1400" b="1" u="sng" dirty="0"/>
              <a:t>Missing Room Images in Selection Flow </a:t>
            </a:r>
            <a:br>
              <a:rPr lang="en-US" sz="1400" b="1" u="sng" dirty="0"/>
            </a:br>
            <a:endParaRPr lang="en-US" sz="1400" b="1" u="sng" dirty="0"/>
          </a:p>
          <a:p>
            <a:pPr>
              <a:buFont typeface="Wingdings" panose="05000000000000000000" pitchFamily="2" charset="2"/>
              <a:buChar char="v"/>
            </a:pPr>
            <a:r>
              <a:rPr lang="en-US" sz="1400" dirty="0"/>
              <a:t>While every property has images displayed on the main listing, selecting a specific room in the “Room Details” section shows no corresponding room images.</a:t>
            </a:r>
          </a:p>
          <a:p>
            <a:pPr>
              <a:buFont typeface="Wingdings" panose="05000000000000000000" pitchFamily="2" charset="2"/>
              <a:buChar char="v"/>
            </a:pPr>
            <a:r>
              <a:rPr lang="en-US" sz="1400" dirty="0"/>
              <a:t>This creates confusion for the customer, who cannot visualize the selected room.</a:t>
            </a:r>
          </a:p>
          <a:p>
            <a:pPr>
              <a:buFont typeface="Wingdings" panose="05000000000000000000" pitchFamily="2" charset="2"/>
              <a:buChar char="v"/>
            </a:pPr>
            <a:r>
              <a:rPr lang="en-US" sz="1400" dirty="0"/>
              <a:t>Even when detailed room information is provided, images would help users make quicker and more confident decisions.</a:t>
            </a:r>
          </a:p>
          <a:p>
            <a:pPr marL="0" indent="0">
              <a:buNone/>
            </a:pPr>
            <a:endParaRPr lang="en-US" sz="1600" dirty="0"/>
          </a:p>
          <a:p>
            <a:pPr marL="0" indent="0">
              <a:buNone/>
            </a:pPr>
            <a:r>
              <a:rPr lang="en-US" sz="1400" b="1" u="sng" dirty="0"/>
              <a:t>Lag in Room Details section</a:t>
            </a:r>
          </a:p>
          <a:p>
            <a:pPr marL="0" indent="0">
              <a:buNone/>
            </a:pPr>
            <a:endParaRPr lang="en-US" sz="1400" b="1" u="sng" dirty="0"/>
          </a:p>
          <a:p>
            <a:pPr>
              <a:buFont typeface="Wingdings" panose="05000000000000000000" pitchFamily="2" charset="2"/>
              <a:buChar char="v"/>
            </a:pPr>
            <a:r>
              <a:rPr lang="en-US" sz="1400" dirty="0"/>
              <a:t>Upon opening the “Room Details” section, the sub-sections — “For Your Comfort,” “For Your Convenience,” and “For Your Confidence” — take 1–2 seconds to load.</a:t>
            </a:r>
          </a:p>
          <a:p>
            <a:pPr>
              <a:buFont typeface="Wingdings" panose="05000000000000000000" pitchFamily="2" charset="2"/>
              <a:buChar char="v"/>
            </a:pPr>
            <a:r>
              <a:rPr lang="en-US" sz="1400" dirty="0"/>
              <a:t>This lag creates an inconsistent user experience and may result in users missing key information, especially if they navigate away quickly.</a:t>
            </a:r>
          </a:p>
        </p:txBody>
      </p:sp>
      <p:sp>
        <p:nvSpPr>
          <p:cNvPr id="4" name="Rectangle 3"/>
          <p:cNvSpPr/>
          <p:nvPr/>
        </p:nvSpPr>
        <p:spPr>
          <a:xfrm>
            <a:off x="0" y="256031"/>
            <a:ext cx="9144000" cy="731837"/>
          </a:xfrm>
          <a:prstGeom prst="rect">
            <a:avLst/>
          </a:prstGeom>
          <a:solidFill>
            <a:srgbClr val="002F6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5" name="TextBox 4"/>
          <p:cNvSpPr txBox="1"/>
          <p:nvPr/>
        </p:nvSpPr>
        <p:spPr>
          <a:xfrm>
            <a:off x="-45720" y="365917"/>
            <a:ext cx="9325951" cy="523220"/>
          </a:xfrm>
          <a:prstGeom prst="rect">
            <a:avLst/>
          </a:prstGeom>
          <a:noFill/>
        </p:spPr>
        <p:txBody>
          <a:bodyPr wrap="none">
            <a:spAutoFit/>
          </a:bodyPr>
          <a:lstStyle/>
          <a:p>
            <a:pPr>
              <a:defRPr sz="2000" b="1">
                <a:solidFill>
                  <a:srgbClr val="FFFFFF"/>
                </a:solidFill>
              </a:defRPr>
            </a:pPr>
            <a:r>
              <a:rPr lang="en-US" sz="2800" dirty="0"/>
              <a:t>Missing Room Images in Selection Flow &amp; Lag in Room Details</a:t>
            </a:r>
            <a:endParaRPr sz="2800" dirty="0"/>
          </a:p>
        </p:txBody>
      </p:sp>
      <p:pic>
        <p:nvPicPr>
          <p:cNvPr id="7" name="Record_2025-04-04-11-17-11">
            <a:hlinkClick r:id="" action="ppaction://media"/>
            <a:extLst>
              <a:ext uri="{FF2B5EF4-FFF2-40B4-BE49-F238E27FC236}">
                <a16:creationId xmlns:a16="http://schemas.microsoft.com/office/drawing/2014/main" id="{38C25D83-5A45-9F51-B8D7-DB31A31275D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519672" y="1655064"/>
            <a:ext cx="2258568" cy="3922776"/>
          </a:xfrm>
          <a:prstGeom prst="rect">
            <a:avLst/>
          </a:prstGeom>
        </p:spPr>
      </p:pic>
      <p:sp>
        <p:nvSpPr>
          <p:cNvPr id="10" name="TextBox 9">
            <a:extLst>
              <a:ext uri="{FF2B5EF4-FFF2-40B4-BE49-F238E27FC236}">
                <a16:creationId xmlns:a16="http://schemas.microsoft.com/office/drawing/2014/main" id="{28172CCD-D345-2F55-7D43-A8E10ABD9C90}"/>
              </a:ext>
            </a:extLst>
          </p:cNvPr>
          <p:cNvSpPr txBox="1"/>
          <p:nvPr/>
        </p:nvSpPr>
        <p:spPr>
          <a:xfrm>
            <a:off x="6787896" y="1352930"/>
            <a:ext cx="2078736" cy="276999"/>
          </a:xfrm>
          <a:prstGeom prst="rect">
            <a:avLst/>
          </a:prstGeom>
          <a:noFill/>
        </p:spPr>
        <p:txBody>
          <a:bodyPr wrap="square" rtlCol="0">
            <a:spAutoFit/>
          </a:bodyPr>
          <a:lstStyle/>
          <a:p>
            <a:r>
              <a:rPr lang="en-US" sz="1200" b="1" i="1" dirty="0"/>
              <a:t>Lag in Room Details video</a:t>
            </a:r>
          </a:p>
        </p:txBody>
      </p:sp>
      <p:sp>
        <p:nvSpPr>
          <p:cNvPr id="11" name="TextBox 10">
            <a:extLst>
              <a:ext uri="{FF2B5EF4-FFF2-40B4-BE49-F238E27FC236}">
                <a16:creationId xmlns:a16="http://schemas.microsoft.com/office/drawing/2014/main" id="{E49A8EF9-041A-C8CB-F678-B19530D1AB6F}"/>
              </a:ext>
            </a:extLst>
          </p:cNvPr>
          <p:cNvSpPr txBox="1"/>
          <p:nvPr/>
        </p:nvSpPr>
        <p:spPr>
          <a:xfrm>
            <a:off x="393192" y="6524212"/>
            <a:ext cx="6337936" cy="246221"/>
          </a:xfrm>
          <a:prstGeom prst="rect">
            <a:avLst/>
          </a:prstGeom>
          <a:noFill/>
        </p:spPr>
        <p:txBody>
          <a:bodyPr wrap="square" rtlCol="0">
            <a:spAutoFit/>
          </a:bodyPr>
          <a:lstStyle/>
          <a:p>
            <a:r>
              <a:rPr lang="en-US" sz="1000" dirty="0"/>
              <a:t>**All observations are for an Android device</a:t>
            </a:r>
          </a:p>
        </p:txBody>
      </p:sp>
    </p:spTree>
    <p:extLst>
      <p:ext uri="{BB962C8B-B14F-4D97-AF65-F5344CB8AC3E}">
        <p14:creationId xmlns:p14="http://schemas.microsoft.com/office/powerpoint/2010/main" val="1102317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66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56032" y="1325879"/>
            <a:ext cx="8403336" cy="4379977"/>
          </a:xfrm>
        </p:spPr>
        <p:txBody>
          <a:bodyPr>
            <a:normAutofit/>
          </a:bodyPr>
          <a:lstStyle/>
          <a:p>
            <a:pPr marL="0" indent="0">
              <a:buNone/>
            </a:pPr>
            <a:r>
              <a:rPr lang="en-US" sz="1400" b="1" u="sng" dirty="0"/>
              <a:t>Incorrect Location selection </a:t>
            </a:r>
          </a:p>
          <a:p>
            <a:pPr>
              <a:buFont typeface="Wingdings" panose="05000000000000000000" pitchFamily="2" charset="2"/>
              <a:buChar char="v"/>
            </a:pPr>
            <a:r>
              <a:rPr lang="en-US" sz="1400" dirty="0"/>
              <a:t>Simplify the experience by allowing users to select the region where they want to browse specific hotel types or features. If no hotels are available for the selected criteria, display a clear message informing the user upfront.</a:t>
            </a:r>
          </a:p>
          <a:p>
            <a:pPr marL="0" indent="0">
              <a:buNone/>
            </a:pPr>
            <a:endParaRPr lang="en-US" sz="1400" dirty="0"/>
          </a:p>
          <a:p>
            <a:pPr marL="0" indent="0">
              <a:buNone/>
            </a:pPr>
            <a:r>
              <a:rPr lang="en-US" sz="1400" b="1" u="sng" dirty="0"/>
              <a:t>Currency Inconsistency</a:t>
            </a:r>
          </a:p>
          <a:p>
            <a:pPr>
              <a:buFont typeface="Wingdings" panose="05000000000000000000" pitchFamily="2" charset="2"/>
              <a:buChar char="v"/>
            </a:pPr>
            <a:r>
              <a:rPr lang="en-US" sz="1400" dirty="0"/>
              <a:t>Resolve inconsistencies in pricing formats by standardizing the currency shown for hotels within the same location. Additionally, provide users with the option to choose their preferred currency for a more transparent experience.</a:t>
            </a:r>
          </a:p>
          <a:p>
            <a:pPr>
              <a:buFont typeface="Wingdings" panose="05000000000000000000" pitchFamily="2" charset="2"/>
              <a:buChar char="v"/>
            </a:pPr>
            <a:endParaRPr lang="en-US" sz="1400" dirty="0"/>
          </a:p>
          <a:p>
            <a:pPr marL="0" indent="0">
              <a:buNone/>
            </a:pPr>
            <a:r>
              <a:rPr lang="en-US" sz="1400" b="1" u="sng" dirty="0"/>
              <a:t>Missing Room Images in Selection Flow &amp; Lag in “Room Details” section</a:t>
            </a:r>
            <a:endParaRPr lang="en-US" sz="1400" dirty="0"/>
          </a:p>
          <a:p>
            <a:pPr>
              <a:buFont typeface="Wingdings" panose="05000000000000000000" pitchFamily="2" charset="2"/>
              <a:buChar char="v"/>
            </a:pPr>
            <a:r>
              <a:rPr lang="en-US" sz="1400" dirty="0"/>
              <a:t>Include images and videos for individual rooms within the “Room Details” section. Also, address the lag observed when loading sections such as “For Your Comfort” or “For Your Convenience” to improve responsiveness.</a:t>
            </a:r>
          </a:p>
          <a:p>
            <a:pPr marL="0" indent="0">
              <a:buNone/>
            </a:pPr>
            <a:endParaRPr lang="en-US" sz="1400" dirty="0"/>
          </a:p>
          <a:p>
            <a:pPr marL="0" indent="0">
              <a:buNone/>
            </a:pPr>
            <a:endParaRPr lang="en-US" sz="1400" dirty="0"/>
          </a:p>
          <a:p>
            <a:pPr marL="0" indent="0">
              <a:buNone/>
            </a:pPr>
            <a:r>
              <a:rPr lang="en-US" sz="1400" i="1" u="sng" dirty="0"/>
              <a:t>Note: Implement each recommendation one at a time and use A/B testing to measure its impact on business metrics and user experience</a:t>
            </a:r>
          </a:p>
        </p:txBody>
      </p:sp>
      <p:sp>
        <p:nvSpPr>
          <p:cNvPr id="4" name="Rectangle 3"/>
          <p:cNvSpPr/>
          <p:nvPr/>
        </p:nvSpPr>
        <p:spPr>
          <a:xfrm>
            <a:off x="0" y="256031"/>
            <a:ext cx="9144000" cy="731837"/>
          </a:xfrm>
          <a:prstGeom prst="rect">
            <a:avLst/>
          </a:prstGeom>
          <a:solidFill>
            <a:srgbClr val="002F6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5" name="TextBox 4"/>
          <p:cNvSpPr txBox="1"/>
          <p:nvPr/>
        </p:nvSpPr>
        <p:spPr>
          <a:xfrm>
            <a:off x="-18288" y="365917"/>
            <a:ext cx="4974823" cy="523220"/>
          </a:xfrm>
          <a:prstGeom prst="rect">
            <a:avLst/>
          </a:prstGeom>
          <a:noFill/>
        </p:spPr>
        <p:txBody>
          <a:bodyPr wrap="none">
            <a:spAutoFit/>
          </a:bodyPr>
          <a:lstStyle/>
          <a:p>
            <a:pPr>
              <a:defRPr sz="2000" b="1">
                <a:solidFill>
                  <a:srgbClr val="FFFFFF"/>
                </a:solidFill>
              </a:defRPr>
            </a:pPr>
            <a:r>
              <a:rPr lang="en-US" sz="2800" dirty="0"/>
              <a:t>Recommendations &amp; Next Steps</a:t>
            </a:r>
            <a:endParaRPr sz="2800" dirty="0"/>
          </a:p>
        </p:txBody>
      </p:sp>
      <p:sp>
        <p:nvSpPr>
          <p:cNvPr id="2" name="TextBox 1">
            <a:extLst>
              <a:ext uri="{FF2B5EF4-FFF2-40B4-BE49-F238E27FC236}">
                <a16:creationId xmlns:a16="http://schemas.microsoft.com/office/drawing/2014/main" id="{1A30FD13-FC20-E261-B00E-81E005F0632B}"/>
              </a:ext>
            </a:extLst>
          </p:cNvPr>
          <p:cNvSpPr txBox="1"/>
          <p:nvPr/>
        </p:nvSpPr>
        <p:spPr>
          <a:xfrm>
            <a:off x="393192" y="6524212"/>
            <a:ext cx="6337936" cy="246221"/>
          </a:xfrm>
          <a:prstGeom prst="rect">
            <a:avLst/>
          </a:prstGeom>
          <a:noFill/>
        </p:spPr>
        <p:txBody>
          <a:bodyPr wrap="square" rtlCol="0">
            <a:spAutoFit/>
          </a:bodyPr>
          <a:lstStyle/>
          <a:p>
            <a:r>
              <a:rPr lang="en-US" sz="1000" dirty="0"/>
              <a:t>**All observations are for an Android device</a:t>
            </a:r>
          </a:p>
        </p:txBody>
      </p:sp>
    </p:spTree>
    <p:extLst>
      <p:ext uri="{BB962C8B-B14F-4D97-AF65-F5344CB8AC3E}">
        <p14:creationId xmlns:p14="http://schemas.microsoft.com/office/powerpoint/2010/main" val="21642919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Rectangle 3"/>
          <p:cNvSpPr/>
          <p:nvPr/>
        </p:nvSpPr>
        <p:spPr>
          <a:xfrm>
            <a:off x="0" y="256031"/>
            <a:ext cx="9144000" cy="731837"/>
          </a:xfrm>
          <a:prstGeom prst="rect">
            <a:avLst/>
          </a:prstGeom>
          <a:solidFill>
            <a:srgbClr val="002F6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5" name="TextBox 4"/>
          <p:cNvSpPr txBox="1"/>
          <p:nvPr/>
        </p:nvSpPr>
        <p:spPr>
          <a:xfrm>
            <a:off x="3690649" y="360339"/>
            <a:ext cx="1838901" cy="523220"/>
          </a:xfrm>
          <a:prstGeom prst="rect">
            <a:avLst/>
          </a:prstGeom>
          <a:noFill/>
        </p:spPr>
        <p:txBody>
          <a:bodyPr wrap="none">
            <a:spAutoFit/>
          </a:bodyPr>
          <a:lstStyle/>
          <a:p>
            <a:pPr>
              <a:defRPr sz="2000" b="1">
                <a:solidFill>
                  <a:srgbClr val="FFFFFF"/>
                </a:solidFill>
              </a:defRPr>
            </a:pPr>
            <a:r>
              <a:rPr lang="en-US" sz="2800" dirty="0"/>
              <a:t>Thank You!</a:t>
            </a:r>
            <a:endParaRPr sz="2800" dirty="0"/>
          </a:p>
        </p:txBody>
      </p:sp>
    </p:spTree>
    <p:extLst>
      <p:ext uri="{BB962C8B-B14F-4D97-AF65-F5344CB8AC3E}">
        <p14:creationId xmlns:p14="http://schemas.microsoft.com/office/powerpoint/2010/main" val="414084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aa92b963-a5f9-43cb-8a19-91f158325a2f}" enabled="1" method="Standard" siteId="{bcfa3e87-841e-48c7-983b-584159dd1a69}" removed="0"/>
</clbl:labelList>
</file>

<file path=docProps/app.xml><?xml version="1.0" encoding="utf-8"?>
<Properties xmlns="http://schemas.openxmlformats.org/officeDocument/2006/extended-properties" xmlns:vt="http://schemas.openxmlformats.org/officeDocument/2006/docPropsVTypes">
  <TotalTime>176</TotalTime>
  <Words>330</Words>
  <Application>Microsoft Office PowerPoint</Application>
  <PresentationFormat>On-screen Show (4:3)</PresentationFormat>
  <Paragraphs>26</Paragraphs>
  <Slides>3</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Aptos</vt:lpstr>
      <vt:lpstr>Arial</vt:lpstr>
      <vt:lpstr>Calibri</vt:lpstr>
      <vt:lpstr>Wingdings</vt:lpstr>
      <vt:lpstr>Office Theme</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Yadav, Tushar</cp:lastModifiedBy>
  <cp:revision>2</cp:revision>
  <dcterms:created xsi:type="dcterms:W3CDTF">2013-01-27T09:14:16Z</dcterms:created>
  <dcterms:modified xsi:type="dcterms:W3CDTF">2025-04-04T09:34:39Z</dcterms:modified>
  <cp:category/>
</cp:coreProperties>
</file>

<file path=docProps/thumbnail.jpeg>
</file>